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E5AE3B-078D-4306-A875-7EFAC0C248F7}"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5AE3B-078D-4306-A875-7EFAC0C248F7}"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5AE3B-078D-4306-A875-7EFAC0C248F7}"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5AE3B-078D-4306-A875-7EFAC0C248F7}"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E5AE3B-078D-4306-A875-7EFAC0C248F7}"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E5AE3B-078D-4306-A875-7EFAC0C248F7}"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E5AE3B-078D-4306-A875-7EFAC0C248F7}" type="datetimeFigureOut">
              <a:rPr lang="en-US" smtClean="0"/>
              <a:pPr/>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E5AE3B-078D-4306-A875-7EFAC0C248F7}" type="datetimeFigureOut">
              <a:rPr lang="en-US" smtClean="0"/>
              <a:pPr/>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5AE3B-078D-4306-A875-7EFAC0C248F7}" type="datetimeFigureOut">
              <a:rPr lang="en-US" smtClean="0"/>
              <a:pPr/>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5AE3B-078D-4306-A875-7EFAC0C248F7}"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5AE3B-078D-4306-A875-7EFAC0C248F7}"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35B8D-D382-4F2B-A382-8F2A95BAC5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5AE3B-078D-4306-A875-7EFAC0C248F7}" type="datetimeFigureOut">
              <a:rPr lang="en-US" smtClean="0"/>
              <a:pPr/>
              <a:t>2/25/2020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35B8D-D382-4F2B-A382-8F2A95BAC5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8382000" cy="5943600"/>
          </a:xfrm>
        </p:spPr>
        <p:txBody>
          <a:bodyPr>
            <a:normAutofit/>
          </a:bodyPr>
          <a:lstStyle/>
          <a:p>
            <a:r>
              <a:rPr lang="en-US" dirty="0" smtClean="0">
                <a:latin typeface="Arial Black" pitchFamily="34" charset="0"/>
              </a:rPr>
              <a:t>DEVELOPMENTAL PROJECTS INCLUDING GOVERNMENT INITIATIVES AND THEIR IMPACT ON BIODIVERSITY CONSERVATION</a:t>
            </a:r>
            <a:endParaRPr lang="en-US"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Baskerville Old Face" pitchFamily="18" charset="0"/>
              </a:rPr>
              <a:t>Biodiversity protection: Steps taken by Indian Government</a:t>
            </a:r>
            <a:endParaRPr lang="en-US" b="1" dirty="0">
              <a:latin typeface="Baskerville Old Face" pitchFamily="18" charset="0"/>
            </a:endParaRPr>
          </a:p>
        </p:txBody>
      </p:sp>
      <p:sp>
        <p:nvSpPr>
          <p:cNvPr id="3" name="Content Placeholder 2"/>
          <p:cNvSpPr>
            <a:spLocks noGrp="1"/>
          </p:cNvSpPr>
          <p:nvPr>
            <p:ph idx="1"/>
          </p:nvPr>
        </p:nvSpPr>
        <p:spPr>
          <a:xfrm>
            <a:off x="228600" y="1447800"/>
            <a:ext cx="8763000" cy="5181600"/>
          </a:xfrm>
        </p:spPr>
        <p:txBody>
          <a:bodyPr>
            <a:normAutofit/>
          </a:bodyPr>
          <a:lstStyle/>
          <a:p>
            <a:r>
              <a:rPr lang="en-US" dirty="0" smtClean="0">
                <a:latin typeface="Aparajita" pitchFamily="34" charset="0"/>
                <a:cs typeface="Aparajita" pitchFamily="34" charset="0"/>
              </a:rPr>
              <a:t>India is a signatory to several major international conventions relating to conservation and management of wildlife.</a:t>
            </a:r>
          </a:p>
          <a:p>
            <a:r>
              <a:rPr lang="en-US" dirty="0" smtClean="0">
                <a:latin typeface="Aparajita" pitchFamily="34" charset="0"/>
                <a:cs typeface="Aparajita" pitchFamily="34" charset="0"/>
              </a:rPr>
              <a:t>Some of these are convention on biological diversity, Convention on International Trade in Endangered Species of Wild Fauna and Flora (CITES), convention on the conservation of migratory species of wild animals etc</a:t>
            </a:r>
            <a:r>
              <a:rPr lang="en-US" dirty="0" smtClean="0"/>
              <a:t>. </a:t>
            </a:r>
          </a:p>
          <a:p>
            <a:r>
              <a:rPr lang="en-US" dirty="0" smtClean="0">
                <a:latin typeface="Aparajita" pitchFamily="34" charset="0"/>
                <a:cs typeface="Aparajita" pitchFamily="34" charset="0"/>
              </a:rPr>
              <a:t>Financial and technical assistance is provided to state/union territory governments for protection and management of protected areas as well as other forests under various centrally sponsored schemes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752600" cy="715962"/>
          </a:xfrm>
        </p:spPr>
        <p:txBody>
          <a:bodyPr>
            <a:noAutofit/>
          </a:bodyPr>
          <a:lstStyle/>
          <a:p>
            <a:r>
              <a:rPr lang="en-US" sz="2400" b="1" i="1" dirty="0" smtClean="0"/>
              <a:t>Continued</a:t>
            </a:r>
            <a:endParaRPr lang="en-US" sz="2400" b="1" i="1" dirty="0"/>
          </a:p>
        </p:txBody>
      </p:sp>
      <p:sp>
        <p:nvSpPr>
          <p:cNvPr id="3" name="Content Placeholder 2"/>
          <p:cNvSpPr>
            <a:spLocks noGrp="1"/>
          </p:cNvSpPr>
          <p:nvPr>
            <p:ph idx="1"/>
          </p:nvPr>
        </p:nvSpPr>
        <p:spPr>
          <a:xfrm>
            <a:off x="457200" y="1066800"/>
            <a:ext cx="8229600" cy="5410200"/>
          </a:xfrm>
        </p:spPr>
        <p:txBody>
          <a:bodyPr/>
          <a:lstStyle/>
          <a:p>
            <a:r>
              <a:rPr lang="en-US" dirty="0" smtClean="0">
                <a:latin typeface="Aparajita" pitchFamily="34" charset="0"/>
                <a:cs typeface="Aparajita" pitchFamily="34" charset="0"/>
              </a:rPr>
              <a:t>India is one among the 17 mega-diverse countries of the world. But many plants and animals are facing the threat of extinction. </a:t>
            </a:r>
          </a:p>
          <a:p>
            <a:r>
              <a:rPr lang="en-US" dirty="0" smtClean="0">
                <a:latin typeface="Aparajita" pitchFamily="34" charset="0"/>
                <a:cs typeface="Aparajita" pitchFamily="34" charset="0"/>
              </a:rPr>
              <a:t>To protect the critically endangered and other threatened animal and plant species, government of India has adopted many steps, laws and policy initiatives.</a:t>
            </a:r>
            <a:endParaRPr lang="en-US"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smtClean="0">
                <a:latin typeface="Baskerville Old Face" pitchFamily="18" charset="0"/>
              </a:rPr>
              <a:t>Steps Taken By Government for Biodiversity Protection</a:t>
            </a:r>
            <a:endParaRPr lang="en-US" b="1" dirty="0">
              <a:latin typeface="Baskerville Old Face" pitchFamily="18" charset="0"/>
            </a:endParaRPr>
          </a:p>
        </p:txBody>
      </p:sp>
      <p:sp>
        <p:nvSpPr>
          <p:cNvPr id="3" name="Content Placeholder 2"/>
          <p:cNvSpPr>
            <a:spLocks noGrp="1"/>
          </p:cNvSpPr>
          <p:nvPr>
            <p:ph idx="1"/>
          </p:nvPr>
        </p:nvSpPr>
        <p:spPr>
          <a:xfrm>
            <a:off x="228600" y="1600200"/>
            <a:ext cx="8686800" cy="4876800"/>
          </a:xfrm>
        </p:spPr>
        <p:txBody>
          <a:bodyPr>
            <a:normAutofit fontScale="92500" lnSpcReduction="20000"/>
          </a:bodyPr>
          <a:lstStyle/>
          <a:p>
            <a:r>
              <a:rPr lang="en-US" dirty="0" smtClean="0">
                <a:latin typeface="Aparajita" pitchFamily="34" charset="0"/>
                <a:cs typeface="Aparajita" pitchFamily="34" charset="0"/>
              </a:rPr>
              <a:t>Indian government has taken various biodiversity protection steps. Important measures include:</a:t>
            </a:r>
          </a:p>
          <a:p>
            <a:r>
              <a:rPr lang="en-US" dirty="0" smtClean="0">
                <a:latin typeface="Aparajita" pitchFamily="34" charset="0"/>
                <a:cs typeface="Aparajita" pitchFamily="34" charset="0"/>
              </a:rPr>
              <a:t>The central government has enacted the wild life (protection) Act, 1972. The Act, provides for the creation of protected areas for the protection of wildlife and also provides for punishment for hunting of specified fauna specified in the schedules I to IV thereof.</a:t>
            </a:r>
          </a:p>
          <a:p>
            <a:r>
              <a:rPr lang="en-US" dirty="0" smtClean="0">
                <a:latin typeface="Aparajita" pitchFamily="34" charset="0"/>
                <a:cs typeface="Aparajita" pitchFamily="34" charset="0"/>
              </a:rPr>
              <a:t>Wetland (conservation and management) rules 2010 have been framed for the protection of wetlands in the states.</a:t>
            </a:r>
          </a:p>
          <a:p>
            <a:r>
              <a:rPr lang="en-US" dirty="0" smtClean="0">
                <a:latin typeface="Aparajita" pitchFamily="34" charset="0"/>
                <a:cs typeface="Aparajita" pitchFamily="34" charset="0"/>
              </a:rPr>
              <a:t>National plan for conservation of Aquatic eco-system.</a:t>
            </a:r>
          </a:p>
          <a:p>
            <a:r>
              <a:rPr lang="en-US" dirty="0" smtClean="0">
                <a:latin typeface="Aparajita" pitchFamily="34" charset="0"/>
                <a:cs typeface="Aparajita" pitchFamily="34" charset="0"/>
              </a:rPr>
              <a:t>Wildlife crime control bureau has been established for control of illegal trade in wildlife, including endangered species.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latin typeface="Aparajita" pitchFamily="34" charset="0"/>
                <a:cs typeface="Aparajita" pitchFamily="34" charset="0"/>
              </a:rPr>
              <a:t>Wildlife institute of India, Bombay natural history society and Salim Ali centre for </a:t>
            </a:r>
            <a:r>
              <a:rPr lang="en-US" dirty="0" smtClean="0">
                <a:latin typeface="Aparajita" pitchFamily="34" charset="0"/>
                <a:cs typeface="Aparajita" pitchFamily="34" charset="0"/>
              </a:rPr>
              <a:t>ornithology(The branch of zoology that studies birds)  </a:t>
            </a:r>
            <a:r>
              <a:rPr lang="en-US" dirty="0" smtClean="0">
                <a:latin typeface="Aparajita" pitchFamily="34" charset="0"/>
                <a:cs typeface="Aparajita" pitchFamily="34" charset="0"/>
              </a:rPr>
              <a:t>and natural history are some of the research organization undertaking research on conservation of wildlife.</a:t>
            </a:r>
          </a:p>
          <a:p>
            <a:r>
              <a:rPr lang="en-US" dirty="0" smtClean="0">
                <a:latin typeface="Aparajita" pitchFamily="34" charset="0"/>
                <a:cs typeface="Aparajita" pitchFamily="34" charset="0"/>
              </a:rPr>
              <a:t>The centrally sponsored scheme ‘Integrated development of wildlife Habitats’ has been modified by including a new component namely ‘Recovery of Endangered Species’.</a:t>
            </a:r>
          </a:p>
          <a:p>
            <a:r>
              <a:rPr lang="en-US" dirty="0" smtClean="0">
                <a:latin typeface="Aparajita" pitchFamily="34" charset="0"/>
                <a:cs typeface="Aparajita" pitchFamily="34" charset="0"/>
              </a:rPr>
              <a:t>Protected Areas, viz, National parks, sanctuaries, conservation reserves and community reserves all over the country covering the important habitats have been created as per the provision of the wild life protection act, 1972.</a:t>
            </a:r>
          </a:p>
          <a:p>
            <a:r>
              <a:rPr lang="en-US" dirty="0" smtClean="0">
                <a:latin typeface="Aparajita" pitchFamily="34" charset="0"/>
                <a:cs typeface="Aparajita" pitchFamily="34" charset="0"/>
              </a:rPr>
              <a:t>The central bureau of investigation (CBI) HAS EMPOWERED UNDER THE WILD LIFE (protection) Act, 1972 to apprehend and prosecute wildlife offenders.</a:t>
            </a:r>
          </a:p>
          <a:p>
            <a:endParaRPr lang="en-US" dirty="0">
              <a:latin typeface="Aparajita" pitchFamily="34" charset="0"/>
              <a:cs typeface="Aparajit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sz="3900" b="1" dirty="0" smtClean="0">
                <a:latin typeface="Aparajita" pitchFamily="34" charset="0"/>
                <a:cs typeface="Aparajita" pitchFamily="34" charset="0"/>
              </a:rPr>
              <a:t>Important Indian Acts passed related to Environment and Bio- diversity</a:t>
            </a:r>
            <a:r>
              <a:rPr lang="en-US" sz="3900" dirty="0" smtClean="0"/>
              <a:t>.</a:t>
            </a:r>
          </a:p>
          <a:p>
            <a:r>
              <a:rPr lang="en-US" sz="3500" b="1" dirty="0" smtClean="0">
                <a:solidFill>
                  <a:schemeClr val="accent2"/>
                </a:solidFill>
                <a:latin typeface="Aparajita" pitchFamily="34" charset="0"/>
                <a:cs typeface="Aparajita" pitchFamily="34" charset="0"/>
              </a:rPr>
              <a:t>Policies related to environment and biodiversity:-</a:t>
            </a:r>
          </a:p>
          <a:p>
            <a:r>
              <a:rPr lang="en-US" b="1" dirty="0" smtClean="0">
                <a:latin typeface="Aparajita" pitchFamily="34" charset="0"/>
                <a:cs typeface="Aparajita" pitchFamily="34" charset="0"/>
              </a:rPr>
              <a:t>1</a:t>
            </a:r>
            <a:r>
              <a:rPr lang="en-US" b="1" i="1" dirty="0" smtClean="0">
                <a:latin typeface="Aparajita" pitchFamily="34" charset="0"/>
                <a:cs typeface="Aparajita" pitchFamily="34" charset="0"/>
              </a:rPr>
              <a:t>) National forest policy</a:t>
            </a:r>
          </a:p>
          <a:p>
            <a:r>
              <a:rPr lang="en-US" b="1" i="1" dirty="0" smtClean="0">
                <a:latin typeface="Aparajita" pitchFamily="34" charset="0"/>
                <a:cs typeface="Aparajita" pitchFamily="34" charset="0"/>
              </a:rPr>
              <a:t>National conservation strategy and policy statement on environment and development</a:t>
            </a:r>
          </a:p>
          <a:p>
            <a:r>
              <a:rPr lang="en-US" b="1" i="1" dirty="0" smtClean="0">
                <a:latin typeface="Aparajita" pitchFamily="34" charset="0"/>
                <a:cs typeface="Aparajita" pitchFamily="34" charset="0"/>
              </a:rPr>
              <a:t>National Policy and macro-level action strategy on biodiversity.</a:t>
            </a:r>
          </a:p>
          <a:p>
            <a:r>
              <a:rPr lang="en-US" b="1" i="1" dirty="0" smtClean="0">
                <a:latin typeface="Aparajita" pitchFamily="34" charset="0"/>
                <a:cs typeface="Aparajita" pitchFamily="34" charset="0"/>
              </a:rPr>
              <a:t>National biodiversity action plan (2009)</a:t>
            </a:r>
          </a:p>
          <a:p>
            <a:r>
              <a:rPr lang="en-US" b="1" i="1" dirty="0" smtClean="0">
                <a:latin typeface="Aparajita" pitchFamily="34" charset="0"/>
                <a:cs typeface="Aparajita" pitchFamily="34" charset="0"/>
              </a:rPr>
              <a:t>National agriculture policy</a:t>
            </a:r>
          </a:p>
          <a:p>
            <a:r>
              <a:rPr lang="en-US" b="1" i="1" dirty="0" smtClean="0">
                <a:latin typeface="Aparajita" pitchFamily="34" charset="0"/>
                <a:cs typeface="Aparajita" pitchFamily="34" charset="0"/>
              </a:rPr>
              <a:t>National water policy</a:t>
            </a:r>
          </a:p>
          <a:p>
            <a:r>
              <a:rPr lang="en-US" b="1" i="1" dirty="0" smtClean="0">
                <a:latin typeface="Aparajita" pitchFamily="34" charset="0"/>
                <a:cs typeface="Aparajita" pitchFamily="34" charset="0"/>
              </a:rPr>
              <a:t>National environmental policy (2006).</a:t>
            </a:r>
            <a:endParaRPr lang="en-US" b="1" i="1" dirty="0">
              <a:latin typeface="Aparajita" pitchFamily="34" charset="0"/>
              <a:cs typeface="Aparajit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Baskerville Old Face" pitchFamily="18" charset="0"/>
              </a:rPr>
              <a:t>Projects save threatened species</a:t>
            </a:r>
            <a:endParaRPr lang="en-US" b="1" dirty="0">
              <a:latin typeface="Baskerville Old Face" pitchFamily="18" charset="0"/>
            </a:endParaRPr>
          </a:p>
        </p:txBody>
      </p:sp>
      <p:sp>
        <p:nvSpPr>
          <p:cNvPr id="3" name="Content Placeholder 2"/>
          <p:cNvSpPr>
            <a:spLocks noGrp="1"/>
          </p:cNvSpPr>
          <p:nvPr>
            <p:ph idx="1"/>
          </p:nvPr>
        </p:nvSpPr>
        <p:spPr>
          <a:xfrm>
            <a:off x="304800" y="1295400"/>
            <a:ext cx="8610600" cy="5181600"/>
          </a:xfrm>
        </p:spPr>
        <p:txBody>
          <a:bodyPr/>
          <a:lstStyle/>
          <a:p>
            <a:r>
              <a:rPr lang="en-US" b="1" i="1" dirty="0" smtClean="0">
                <a:latin typeface="Baskerville Old Face" pitchFamily="18" charset="0"/>
              </a:rPr>
              <a:t>Project Tiger: </a:t>
            </a:r>
            <a:r>
              <a:rPr lang="en-US" dirty="0" smtClean="0">
                <a:latin typeface="Aparajita" pitchFamily="34" charset="0"/>
                <a:cs typeface="Aparajita" pitchFamily="34" charset="0"/>
              </a:rPr>
              <a:t>Project tiger was initiated as a central sector scheme in 1973 with 9 tiger reserves located in different habitat types in 9 different states. </a:t>
            </a:r>
          </a:p>
          <a:p>
            <a:r>
              <a:rPr lang="en-US" dirty="0" smtClean="0">
                <a:latin typeface="Aparajita" pitchFamily="34" charset="0"/>
                <a:cs typeface="Aparajita" pitchFamily="34" charset="0"/>
              </a:rPr>
              <a:t>There are totally 18 reserves in 13 states. At present tiger conservation has been viewed in India not only as an effort to save an endangered species but, with equal importance.</a:t>
            </a:r>
          </a:p>
          <a:p>
            <a:r>
              <a:rPr lang="en-US" b="1" i="1" dirty="0" smtClean="0">
                <a:latin typeface="Baskerville Old Face" pitchFamily="18" charset="0"/>
                <a:cs typeface="Aparajita" pitchFamily="34" charset="0"/>
              </a:rPr>
              <a:t>Crocodile breeding project: </a:t>
            </a:r>
            <a:r>
              <a:rPr lang="en-US" b="1" i="1" dirty="0" smtClean="0">
                <a:latin typeface="Aparajita" pitchFamily="34" charset="0"/>
                <a:cs typeface="Aparajita" pitchFamily="34" charset="0"/>
              </a:rPr>
              <a:t> T</a:t>
            </a:r>
            <a:r>
              <a:rPr lang="en-US" dirty="0" smtClean="0">
                <a:latin typeface="Aparajita" pitchFamily="34" charset="0"/>
                <a:cs typeface="Aparajita" pitchFamily="34" charset="0"/>
              </a:rPr>
              <a:t>he project was started in Orissa and then extended to several other states in April 1975 with UNDP assistance. The main objective was to protected the three endangered species of </a:t>
            </a:r>
            <a:r>
              <a:rPr lang="en-US" dirty="0" smtClean="0">
                <a:latin typeface="Aparajita" pitchFamily="34" charset="0"/>
                <a:cs typeface="Aparajita" pitchFamily="34" charset="0"/>
              </a:rPr>
              <a:t>crocodiles.</a:t>
            </a:r>
            <a:endParaRPr lang="en-US" dirty="0" smtClean="0">
              <a:latin typeface="Baskerville Old Face" pitchFamily="18" charset="0"/>
              <a:cs typeface="Aparajit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667000" cy="715962"/>
          </a:xfrm>
        </p:spPr>
        <p:txBody>
          <a:bodyPr>
            <a:normAutofit/>
          </a:bodyPr>
          <a:lstStyle/>
          <a:p>
            <a:r>
              <a:rPr lang="en-US" sz="2800" b="1" i="1" dirty="0" smtClean="0"/>
              <a:t>Continued</a:t>
            </a:r>
            <a:endParaRPr lang="en-US" sz="2800" b="1" i="1" dirty="0"/>
          </a:p>
        </p:txBody>
      </p:sp>
      <p:sp>
        <p:nvSpPr>
          <p:cNvPr id="3" name="Content Placeholder 2"/>
          <p:cNvSpPr>
            <a:spLocks noGrp="1"/>
          </p:cNvSpPr>
          <p:nvPr>
            <p:ph idx="1"/>
          </p:nvPr>
        </p:nvSpPr>
        <p:spPr>
          <a:xfrm>
            <a:off x="304800" y="990600"/>
            <a:ext cx="8382000" cy="5486400"/>
          </a:xfrm>
        </p:spPr>
        <p:txBody>
          <a:bodyPr>
            <a:normAutofit fontScale="92500" lnSpcReduction="20000"/>
          </a:bodyPr>
          <a:lstStyle/>
          <a:p>
            <a:r>
              <a:rPr lang="en-US" b="1" i="1" dirty="0" smtClean="0">
                <a:latin typeface="Baskerville Old Face" pitchFamily="18" charset="0"/>
                <a:cs typeface="Aparajita" pitchFamily="34" charset="0"/>
              </a:rPr>
              <a:t>Lesser Cats project: </a:t>
            </a:r>
            <a:r>
              <a:rPr lang="en-US" dirty="0" smtClean="0">
                <a:latin typeface="Aparajita" pitchFamily="34" charset="0"/>
                <a:cs typeface="Aparajita" pitchFamily="34" charset="0"/>
              </a:rPr>
              <a:t>The project was launched in 1976 with the assistance of WWF in India for conservation of four species of lesser cats, found in Sikkim and Northern part of West Bengal.</a:t>
            </a:r>
          </a:p>
          <a:p>
            <a:r>
              <a:rPr lang="en-US" b="1" i="1" dirty="0" smtClean="0">
                <a:latin typeface="Baskerville Old Face" pitchFamily="18" charset="0"/>
                <a:cs typeface="Aparajita" pitchFamily="34" charset="0"/>
              </a:rPr>
              <a:t>The Manipur Brow-antlered deer Project:-</a:t>
            </a:r>
          </a:p>
          <a:p>
            <a:r>
              <a:rPr lang="en-US" dirty="0" smtClean="0">
                <a:latin typeface="Aparajita" pitchFamily="34" charset="0"/>
                <a:cs typeface="Aparajita" pitchFamily="34" charset="0"/>
              </a:rPr>
              <a:t>This project was launched in 1981 in Manipur to save the brow-antlered deer, which is on the verge of extinction.</a:t>
            </a:r>
          </a:p>
          <a:p>
            <a:r>
              <a:rPr lang="en-US" b="1" i="1" dirty="0" smtClean="0">
                <a:latin typeface="Baskerville Old Face" pitchFamily="18" charset="0"/>
                <a:cs typeface="Aparajita" pitchFamily="34" charset="0"/>
              </a:rPr>
              <a:t>Project Elephant:- </a:t>
            </a:r>
            <a:r>
              <a:rPr lang="en-US" dirty="0" smtClean="0">
                <a:latin typeface="Aparajita" pitchFamily="34" charset="0"/>
                <a:cs typeface="Aparajita" pitchFamily="34" charset="0"/>
              </a:rPr>
              <a:t>It was launched in 1991 to protect the Asiatic elephant which is also a highly endangered species because of large scale poaching.</a:t>
            </a:r>
          </a:p>
          <a:p>
            <a:r>
              <a:rPr lang="en-US" b="1" i="1" dirty="0" smtClean="0">
                <a:latin typeface="Baskerville Old Face" pitchFamily="18" charset="0"/>
                <a:cs typeface="Aparajita" pitchFamily="34" charset="0"/>
              </a:rPr>
              <a:t>Project Rhino: </a:t>
            </a:r>
            <a:r>
              <a:rPr lang="en-US" dirty="0" smtClean="0">
                <a:latin typeface="Aparajita" pitchFamily="34" charset="0"/>
                <a:cs typeface="Aparajita" pitchFamily="34" charset="0"/>
              </a:rPr>
              <a:t>It was launched </a:t>
            </a:r>
            <a:r>
              <a:rPr lang="en-US" dirty="0" smtClean="0"/>
              <a:t>in </a:t>
            </a:r>
            <a:r>
              <a:rPr lang="en-US" dirty="0" smtClean="0">
                <a:latin typeface="Aparajita" pitchFamily="34" charset="0"/>
                <a:cs typeface="Aparajita" pitchFamily="34" charset="0"/>
              </a:rPr>
              <a:t>1987 in Kaziranga wildlife sanctuary in Assam to save the lesser one horned Rhino from extinction.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b="1" i="1" dirty="0" smtClean="0">
                <a:latin typeface="Baskerville Old Face" pitchFamily="18" charset="0"/>
              </a:rPr>
              <a:t>Himalayan musk deer project</a:t>
            </a:r>
            <a:r>
              <a:rPr lang="en-US" dirty="0" smtClean="0"/>
              <a:t>: </a:t>
            </a:r>
            <a:r>
              <a:rPr lang="en-US" dirty="0" smtClean="0">
                <a:latin typeface="Aparajita" pitchFamily="34" charset="0"/>
                <a:cs typeface="Aparajita" pitchFamily="34" charset="0"/>
              </a:rPr>
              <a:t>This was launched in 1981 to save the endangered musk deer which is facing extinction. </a:t>
            </a:r>
          </a:p>
          <a:p>
            <a:r>
              <a:rPr lang="en-US" b="1" i="1" dirty="0" smtClean="0">
                <a:latin typeface="Baskerville Old Face" pitchFamily="18" charset="0"/>
                <a:cs typeface="Aparajita" pitchFamily="34" charset="0"/>
              </a:rPr>
              <a:t>Project Hangul: </a:t>
            </a:r>
            <a:r>
              <a:rPr lang="en-US" dirty="0" smtClean="0">
                <a:latin typeface="Aparajita" pitchFamily="34" charset="0"/>
                <a:cs typeface="Aparajita" pitchFamily="34" charset="0"/>
              </a:rPr>
              <a:t>This project was launched in 1970 in Kashmir valley to save the highly endangered Kashmir stag (Cerevus elaphus hanglu) </a:t>
            </a:r>
            <a:endParaRPr lang="en-US" dirty="0">
              <a:latin typeface="Aparajita" pitchFamily="34" charset="0"/>
              <a:cs typeface="Aparajit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720</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DEVELOPMENTAL PROJECTS INCLUDING GOVERNMENT INITIATIVES AND THEIR IMPACT ON BIODIVERSITY CONSERVATION</vt:lpstr>
      <vt:lpstr>Biodiversity protection: Steps taken by Indian Government</vt:lpstr>
      <vt:lpstr>Continued</vt:lpstr>
      <vt:lpstr>Steps Taken By Government for Biodiversity Protection</vt:lpstr>
      <vt:lpstr>Slide 5</vt:lpstr>
      <vt:lpstr>Slide 6</vt:lpstr>
      <vt:lpstr>Projects save threatened species</vt:lpstr>
      <vt:lpstr>Continued</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PROJECTS INCLUDING GOVERNMENT INITIATIVES AND THEIR IMPACT ON BIODIVERSITY CONSERVATION</dc:title>
  <dc:creator>Tech</dc:creator>
  <cp:lastModifiedBy>Tech</cp:lastModifiedBy>
  <cp:revision>18</cp:revision>
  <dcterms:created xsi:type="dcterms:W3CDTF">2020-02-24T03:55:48Z</dcterms:created>
  <dcterms:modified xsi:type="dcterms:W3CDTF">2020-02-25T08:27:47Z</dcterms:modified>
</cp:coreProperties>
</file>